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320" r:id="rId3"/>
    <p:sldId id="257" r:id="rId4"/>
    <p:sldId id="258" r:id="rId5"/>
    <p:sldId id="259" r:id="rId6"/>
    <p:sldId id="260" r:id="rId7"/>
    <p:sldId id="316" r:id="rId8"/>
    <p:sldId id="290" r:id="rId9"/>
    <p:sldId id="292" r:id="rId10"/>
    <p:sldId id="293" r:id="rId11"/>
    <p:sldId id="294" r:id="rId12"/>
    <p:sldId id="299" r:id="rId13"/>
    <p:sldId id="300" r:id="rId14"/>
    <p:sldId id="303" r:id="rId15"/>
    <p:sldId id="304" r:id="rId16"/>
    <p:sldId id="305" r:id="rId17"/>
    <p:sldId id="306" r:id="rId18"/>
    <p:sldId id="311" r:id="rId19"/>
    <p:sldId id="312" r:id="rId20"/>
    <p:sldId id="313" r:id="rId21"/>
    <p:sldId id="314" r:id="rId22"/>
    <p:sldId id="315" r:id="rId23"/>
    <p:sldId id="289" r:id="rId24"/>
    <p:sldId id="321" r:id="rId25"/>
    <p:sldId id="322" r:id="rId26"/>
    <p:sldId id="324" r:id="rId27"/>
    <p:sldId id="323" r:id="rId28"/>
    <p:sldId id="266" r:id="rId29"/>
    <p:sldId id="264" r:id="rId30"/>
    <p:sldId id="265" r:id="rId31"/>
    <p:sldId id="267" r:id="rId32"/>
    <p:sldId id="268" r:id="rId33"/>
    <p:sldId id="269" r:id="rId34"/>
    <p:sldId id="270" r:id="rId35"/>
    <p:sldId id="262" r:id="rId36"/>
    <p:sldId id="326" r:id="rId37"/>
    <p:sldId id="331" r:id="rId38"/>
    <p:sldId id="332" r:id="rId39"/>
    <p:sldId id="333" r:id="rId40"/>
    <p:sldId id="334" r:id="rId41"/>
    <p:sldId id="341" r:id="rId42"/>
    <p:sldId id="343" r:id="rId43"/>
    <p:sldId id="345" r:id="rId44"/>
    <p:sldId id="344" r:id="rId45"/>
    <p:sldId id="342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7860" autoAdjust="0"/>
    <p:restoredTop sz="94660"/>
  </p:normalViewPr>
  <p:slideViewPr>
    <p:cSldViewPr snapToObjects="1">
      <p:cViewPr varScale="1">
        <p:scale>
          <a:sx n="111" d="100"/>
          <a:sy n="111" d="100"/>
        </p:scale>
        <p:origin x="-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1D98F-9B0B-B04E-9DD7-79833E436965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889EC-0881-9642-BED6-AEB323426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it is and what it could be</a:t>
            </a:r>
          </a:p>
          <a:p>
            <a:r>
              <a:rPr lang="en-US" dirty="0" smtClean="0"/>
              <a:t>What it isn’t and what it shouldn’t 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89EC-0881-9642-BED6-AEB323426AB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89EC-0881-9642-BED6-AEB323426AB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89EC-0881-9642-BED6-AEB323426AB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89EC-0881-9642-BED6-AEB323426AB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89EC-0881-9642-BED6-AEB323426AB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89EC-0881-9642-BED6-AEB323426AB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</a:t>
            </a:r>
            <a:r>
              <a:rPr lang="en-US" baseline="0" dirty="0" smtClean="0"/>
              <a:t> a GG partner school, here’s what I think it isn’t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89EC-0881-9642-BED6-AEB323426AB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Been to lots of conferences where they wheel out the </a:t>
            </a:r>
            <a:r>
              <a:rPr lang="en-US" dirty="0" err="1" smtClean="0"/>
              <a:t>sooper</a:t>
            </a:r>
            <a:r>
              <a:rPr lang="en-US" dirty="0" smtClean="0"/>
              <a:t> </a:t>
            </a:r>
            <a:r>
              <a:rPr lang="en-US" dirty="0" err="1" smtClean="0"/>
              <a:t>dooper</a:t>
            </a:r>
            <a:r>
              <a:rPr lang="en-US" dirty="0" smtClean="0"/>
              <a:t> head of the </a:t>
            </a:r>
            <a:r>
              <a:rPr lang="en-US" dirty="0" err="1" smtClean="0"/>
              <a:t>sooper</a:t>
            </a:r>
            <a:r>
              <a:rPr lang="en-US" dirty="0" smtClean="0"/>
              <a:t> </a:t>
            </a:r>
            <a:r>
              <a:rPr lang="en-US" dirty="0" err="1" smtClean="0"/>
              <a:t>dooper</a:t>
            </a:r>
            <a:r>
              <a:rPr lang="en-US" dirty="0" smtClean="0"/>
              <a:t> school</a:t>
            </a:r>
          </a:p>
          <a:p>
            <a:r>
              <a:rPr lang="en-US" dirty="0" smtClean="0"/>
              <a:t>Genuflect, worship …</a:t>
            </a:r>
          </a:p>
          <a:p>
            <a:r>
              <a:rPr lang="en-US" dirty="0" smtClean="0"/>
              <a:t>Methodology</a:t>
            </a:r>
            <a:r>
              <a:rPr lang="en-US" baseline="0" dirty="0" smtClean="0"/>
              <a:t> and best practice</a:t>
            </a:r>
          </a:p>
          <a:p>
            <a:r>
              <a:rPr lang="en-US" baseline="0" dirty="0" smtClean="0"/>
              <a:t>Us – 1400 students, upper school, KS3 feels out of our control</a:t>
            </a:r>
          </a:p>
          <a:p>
            <a:r>
              <a:rPr lang="en-US" baseline="0" dirty="0" smtClean="0"/>
              <a:t>Ks4 – 5+EM = around 60% but should be higher – and it is for different cohorts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89EC-0881-9642-BED6-AEB323426AB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Roy Blatchford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89EC-0881-9642-BED6-AEB323426AB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about the finger-wagging SDJ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89EC-0881-9642-BED6-AEB323426AB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Shameful</a:t>
            </a:r>
            <a:r>
              <a:rPr lang="en-US" baseline="0" dirty="0" smtClean="0"/>
              <a:t> nature of national challenge</a:t>
            </a:r>
          </a:p>
          <a:p>
            <a:r>
              <a:rPr lang="en-US" baseline="0" dirty="0" smtClean="0"/>
              <a:t>This – is about us, </a:t>
            </a:r>
            <a:r>
              <a:rPr lang="en-US" baseline="0" dirty="0" err="1" smtClean="0"/>
              <a:t>showt</a:t>
            </a:r>
            <a:r>
              <a:rPr lang="en-US" baseline="0" dirty="0" smtClean="0"/>
              <a:t> hat we’re restless for a better school, but that schools are schools not exam factories, that our best teachers –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of English and </a:t>
            </a:r>
            <a:r>
              <a:rPr lang="en-US" baseline="0" dirty="0" err="1" smtClean="0"/>
              <a:t>Maths</a:t>
            </a:r>
            <a:r>
              <a:rPr lang="en-US" baseline="0" dirty="0" smtClean="0"/>
              <a:t> – do things that are funny, unexpected, wacky and memorable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89EC-0881-9642-BED6-AEB323426AB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JWB:</a:t>
            </a:r>
            <a:r>
              <a:rPr lang="en-US" baseline="0" dirty="0" smtClean="0"/>
              <a:t> School is where the children go to watch the teachers 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89EC-0881-9642-BED6-AEB323426AB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would we have to do to get every</a:t>
            </a:r>
            <a:r>
              <a:rPr lang="en-US" baseline="0" dirty="0" smtClean="0"/>
              <a:t> student a C?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89EC-0881-9642-BED6-AEB323426AB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89EC-0881-9642-BED6-AEB323426AB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64DB-DF08-174E-A261-13B5FAE73547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1A-DD06-FB44-BAC6-DB945B41A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64DB-DF08-174E-A261-13B5FAE73547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1A-DD06-FB44-BAC6-DB945B41A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64DB-DF08-174E-A261-13B5FAE73547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1A-DD06-FB44-BAC6-DB945B41A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64DB-DF08-174E-A261-13B5FAE73547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1A-DD06-FB44-BAC6-DB945B41A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64DB-DF08-174E-A261-13B5FAE73547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1A-DD06-FB44-BAC6-DB945B41A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64DB-DF08-174E-A261-13B5FAE73547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1A-DD06-FB44-BAC6-DB945B41A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64DB-DF08-174E-A261-13B5FAE73547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1A-DD06-FB44-BAC6-DB945B41A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64DB-DF08-174E-A261-13B5FAE73547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1A-DD06-FB44-BAC6-DB945B41A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64DB-DF08-174E-A261-13B5FAE73547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1A-DD06-FB44-BAC6-DB945B41A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64DB-DF08-174E-A261-13B5FAE73547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1A-DD06-FB44-BAC6-DB945B41A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64DB-DF08-174E-A261-13B5FAE73547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1A-DD06-FB44-BAC6-DB945B41A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5000">
              <a:srgbClr val="000090"/>
            </a:gs>
            <a:gs pos="79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964DB-DF08-174E-A261-13B5FAE73547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7541A-DD06-FB44-BAC6-DB945B41A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Creating &amp; Promoting Excellence through Middle Leadership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Geoff Barton</a:t>
            </a:r>
          </a:p>
          <a:p>
            <a:r>
              <a:rPr lang="en-US" sz="2400" dirty="0" smtClean="0"/>
              <a:t>King Edward VI School, Suffolk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4769" y="5801053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Download this presentation at </a:t>
            </a:r>
            <a:r>
              <a:rPr lang="en-US" dirty="0" err="1">
                <a:solidFill>
                  <a:srgbClr val="FFFFFF"/>
                </a:solidFill>
              </a:rPr>
              <a:t>www.geoffbarton.co.uk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09-09-24 at 21.43.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09600"/>
            <a:ext cx="5572126" cy="556439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09-09-24 at 21.43.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85800"/>
            <a:ext cx="5267325" cy="526002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09-09-24 at 22.01.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33400"/>
            <a:ext cx="5257800" cy="535447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09-09-24 at 22.02.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85800"/>
            <a:ext cx="5105400" cy="506320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09-09-24 at 21.45.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85800"/>
            <a:ext cx="4987290" cy="50292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09-09-24 at 21.46.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38200"/>
            <a:ext cx="5360670" cy="51054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09-09-24 at 21.44.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399" y="685800"/>
            <a:ext cx="5308741" cy="51816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09-09-24 at 21.44.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81000"/>
            <a:ext cx="5635696" cy="57912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09-09-24 at 21.46.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57200"/>
            <a:ext cx="5740294" cy="55626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09-09-24 at 21.46.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09600"/>
            <a:ext cx="5181600" cy="549718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5146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+mj-lt"/>
                <a:ea typeface="Wingdings"/>
                <a:cs typeface="Wingdings"/>
              </a:rPr>
              <a:t>Gaining Ground</a:t>
            </a:r>
            <a:endParaRPr lang="en-US" sz="8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09-09-24 at 21.47.11.png"/>
          <p:cNvPicPr>
            <a:picLocks noChangeAspect="1"/>
          </p:cNvPicPr>
          <p:nvPr/>
        </p:nvPicPr>
        <p:blipFill>
          <a:blip r:embed="rId2"/>
          <a:srcRect t="5714"/>
          <a:stretch>
            <a:fillRect/>
          </a:stretch>
        </p:blipFill>
        <p:spPr>
          <a:xfrm>
            <a:off x="3657600" y="914400"/>
            <a:ext cx="6006394" cy="5029200"/>
          </a:xfrm>
          <a:prstGeom prst="rect">
            <a:avLst/>
          </a:prstGeom>
        </p:spPr>
      </p:pic>
      <p:pic>
        <p:nvPicPr>
          <p:cNvPr id="3" name="Picture 2" descr="Screen shot 2009-09-24 at 21.47.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0" y="914400"/>
            <a:ext cx="5334000" cy="52156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24400" y="5943600"/>
            <a:ext cx="4572000" cy="1864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09-09-24 at 21.47.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-1"/>
            <a:ext cx="6915150" cy="68580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09-09-24 at 21.47.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696595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09-09-24 at 21.41.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90600"/>
            <a:ext cx="5591175" cy="511517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09-09-24 at 22.00.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464175" cy="5192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4827657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Genuine Partnership</a:t>
            </a:r>
            <a:endParaRPr lang="en-US" sz="4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09-09-24 at 21.41.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90600"/>
            <a:ext cx="5591175" cy="511517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146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+mj-lt"/>
                <a:ea typeface="Wingdings"/>
                <a:cs typeface="Wingdings"/>
              </a:rPr>
              <a:t>The “C” Word</a:t>
            </a:r>
            <a:endParaRPr lang="en-US" sz="8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146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+mj-lt"/>
                <a:ea typeface="Wingdings"/>
                <a:cs typeface="Wingdings"/>
              </a:rPr>
              <a:t>The Restless School </a:t>
            </a:r>
            <a:endParaRPr lang="en-US" sz="8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stman pat.JP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905000"/>
            <a:ext cx="2057400" cy="2057400"/>
          </a:xfrm>
          <a:prstGeom prst="rect">
            <a:avLst/>
          </a:prstGeom>
        </p:spPr>
      </p:pic>
      <p:pic>
        <p:nvPicPr>
          <p:cNvPr id="4" name="Picture 3" descr="800px-Thai_Airways_airline_meal-dinner.JPG.jpeg"/>
          <p:cNvPicPr>
            <a:picLocks noChangeAspect="1"/>
          </p:cNvPicPr>
          <p:nvPr/>
        </p:nvPicPr>
        <p:blipFill>
          <a:blip r:embed="rId4"/>
          <a:srcRect l="6837" b="7334"/>
          <a:stretch>
            <a:fillRect/>
          </a:stretch>
        </p:blipFill>
        <p:spPr>
          <a:xfrm>
            <a:off x="609600" y="1905000"/>
            <a:ext cx="2772570" cy="2068329"/>
          </a:xfrm>
          <a:prstGeom prst="rect">
            <a:avLst/>
          </a:prstGeom>
        </p:spPr>
      </p:pic>
      <p:pic>
        <p:nvPicPr>
          <p:cNvPr id="5" name="Picture 4" descr="Screen shot 2009-09-24 at 22.00.3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1905000"/>
            <a:ext cx="2176533" cy="206832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676400"/>
            <a:ext cx="3124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sz="1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676400"/>
            <a:ext cx="3124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sz="16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9600" y="1676400"/>
            <a:ext cx="208269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 err="1" smtClean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sz="2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514600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+mj-lt"/>
                <a:ea typeface="Wingdings"/>
                <a:cs typeface="Wingdings"/>
              </a:rPr>
              <a:t>1: Us</a:t>
            </a:r>
            <a:endParaRPr lang="en-US" sz="8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098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+mj-lt"/>
                <a:ea typeface="Wingdings"/>
                <a:cs typeface="Wingdings"/>
              </a:rPr>
              <a:t>2: What teachers do</a:t>
            </a:r>
            <a:endParaRPr lang="en-US" sz="8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09800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+mj-lt"/>
                <a:ea typeface="Wingdings"/>
                <a:cs typeface="Wingdings"/>
              </a:rPr>
              <a:t>3: What students tell us</a:t>
            </a:r>
            <a:endParaRPr lang="en-US" sz="8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09800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+mj-lt"/>
                <a:ea typeface="Wingdings"/>
                <a:cs typeface="Wingdings"/>
              </a:rPr>
              <a:t>4: Quick hits &amp; strategy</a:t>
            </a:r>
            <a:endParaRPr lang="en-US" sz="8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098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+mj-lt"/>
                <a:ea typeface="Wingdings"/>
                <a:cs typeface="Wingdings"/>
              </a:rPr>
              <a:t>5: Leadership</a:t>
            </a:r>
            <a:endParaRPr lang="en-US" sz="8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676400"/>
            <a:ext cx="594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Us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What teachers do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What students tell us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Quick hits and strategy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Leadership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1600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rgbClr val="FFFFFF"/>
                </a:solidFill>
              </a:rPr>
              <a:t>5</a:t>
            </a:r>
            <a:endParaRPr lang="en-US" sz="199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4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+mj-lt"/>
                <a:ea typeface="Wingdings"/>
                <a:cs typeface="Wingdings"/>
              </a:rPr>
              <a:t>1: Us</a:t>
            </a:r>
            <a:endParaRPr lang="en-US" sz="8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9050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Schools (etc) differ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I don’t want to be head of an exam factory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Some things work sometimes …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I’ve passed my exams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5C+EM has changed everything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4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+mj-lt"/>
                <a:ea typeface="Wingdings"/>
                <a:cs typeface="Wingdings"/>
              </a:rPr>
              <a:t>2: What teachers do</a:t>
            </a:r>
            <a:endParaRPr lang="en-US" sz="8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905000"/>
            <a:ext cx="75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Recreating, not cloning, good teachers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Micro-skills of teaching &amp; basics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‘Rare cover’ helps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Everyone’s responsibility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Time to turn fewer blind eyes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“What if …?”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4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+mj-lt"/>
                <a:ea typeface="Wingdings"/>
                <a:cs typeface="Wingdings"/>
              </a:rPr>
              <a:t>3: What students say</a:t>
            </a:r>
            <a:endParaRPr lang="en-US" sz="7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7543800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Bill Clinton was right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Swedish style interventions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Illuminate sticking-points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Be intolerant of mediocrity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Mentoring comes in different </a:t>
            </a:r>
            <a:r>
              <a:rPr lang="en-US" sz="3600" dirty="0" err="1" smtClean="0">
                <a:solidFill>
                  <a:schemeClr val="bg1"/>
                </a:solidFill>
              </a:rPr>
              <a:t>colours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Best teachers may not be teachers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Debunk brain-power myth</a:t>
            </a:r>
          </a:p>
          <a:p>
            <a:pPr marL="742950" indent="-742950">
              <a:buFont typeface="Arial"/>
              <a:buChar char="•"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742950" indent="-742950">
              <a:buFont typeface="Arial"/>
              <a:buChar char="•"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742950" indent="-742950">
              <a:buFont typeface="Arial"/>
              <a:buChar char="•"/>
            </a:pP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4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+mj-lt"/>
                <a:ea typeface="Wingdings"/>
                <a:cs typeface="Wingdings"/>
              </a:rPr>
              <a:t>4: Quick hits &amp; strategy</a:t>
            </a:r>
            <a:endParaRPr lang="en-US" sz="6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600200"/>
            <a:ext cx="7543800" cy="729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Beware the imported wacky wheeze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Language seems to be a key ingredient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D to C may be easier than we think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One single, simple strategy: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Get more good teachers teaching well in our classrooms</a:t>
            </a:r>
          </a:p>
          <a:p>
            <a:pPr marL="742950" indent="-742950">
              <a:buFont typeface="Arial"/>
              <a:buChar char="•"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742950" indent="-742950">
              <a:buFont typeface="Arial"/>
              <a:buChar char="•"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742950" indent="-742950">
              <a:buFont typeface="Arial"/>
              <a:buChar char="•"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742950" indent="-742950">
              <a:buFont typeface="Arial"/>
              <a:buChar char="•"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742950" indent="-742950">
              <a:buFont typeface="Arial"/>
              <a:buChar char="•"/>
            </a:pP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19600" y="1676400"/>
            <a:ext cx="208269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 err="1" smtClean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sz="2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+mj-lt"/>
                <a:ea typeface="Wingdings"/>
                <a:cs typeface="Wingdings"/>
              </a:rPr>
              <a:t>5: Leadership </a:t>
            </a:r>
            <a:endParaRPr lang="en-US" sz="6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524000"/>
            <a:ext cx="7543800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Leadership is hands-on and tough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Role of Heads of English &amp; </a:t>
            </a:r>
            <a:r>
              <a:rPr lang="en-US" sz="3600" dirty="0" err="1" smtClean="0">
                <a:solidFill>
                  <a:schemeClr val="bg1"/>
                </a:solidFill>
              </a:rPr>
              <a:t>Maths</a:t>
            </a:r>
            <a:r>
              <a:rPr lang="en-US" sz="3600" dirty="0" smtClean="0">
                <a:solidFill>
                  <a:schemeClr val="bg1"/>
                </a:solidFill>
              </a:rPr>
              <a:t> has changed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Key strategic players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It’s “and” not “or”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“Would I be happy for my child ..?”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Coach, book monitor, agitator, moaner, bluffer, student’s ally, key player in the school team</a:t>
            </a:r>
          </a:p>
          <a:p>
            <a:pPr marL="742950" indent="-742950">
              <a:buFont typeface="Arial"/>
              <a:buChar char="•"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742950" indent="-742950">
              <a:buFont typeface="Arial"/>
              <a:buChar char="•"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742950" indent="-742950">
              <a:buFont typeface="Arial"/>
              <a:buChar char="•"/>
            </a:pP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1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4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676400"/>
            <a:ext cx="594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Us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What teachers do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What students tell us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Quick hits and strategy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Leadership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1600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rgbClr val="FFFFFF"/>
                </a:solidFill>
              </a:rPr>
              <a:t>5</a:t>
            </a:r>
            <a:endParaRPr lang="en-US" sz="199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4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146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+mj-lt"/>
                <a:ea typeface="Wingdings"/>
                <a:cs typeface="Wingdings"/>
              </a:rPr>
              <a:t>Today</a:t>
            </a:r>
            <a:endParaRPr lang="en-US" sz="8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5146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+mj-lt"/>
                <a:ea typeface="Wingdings"/>
                <a:cs typeface="Wingdings"/>
              </a:rPr>
              <a:t>What</a:t>
            </a:r>
            <a:endParaRPr lang="en-US" sz="8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25146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+mj-lt"/>
                <a:ea typeface="Wingdings"/>
                <a:cs typeface="Wingdings"/>
              </a:rPr>
              <a:t>How</a:t>
            </a:r>
            <a:endParaRPr lang="en-US" sz="8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146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+mj-lt"/>
                <a:ea typeface="Wingdings"/>
                <a:cs typeface="Wingdings"/>
              </a:rPr>
              <a:t>Over to us</a:t>
            </a:r>
            <a:endParaRPr lang="en-US" sz="8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Creating &amp; Promoting Excellence through Middle Leadership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Geoff Barton</a:t>
            </a:r>
          </a:p>
          <a:p>
            <a:r>
              <a:rPr lang="en-US" sz="2400" dirty="0" smtClean="0"/>
              <a:t>King Edward VI School, Suffolk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4769" y="5801053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Download this presentation at </a:t>
            </a:r>
            <a:r>
              <a:rPr lang="en-US" dirty="0" err="1">
                <a:solidFill>
                  <a:srgbClr val="FFFFFF"/>
                </a:solidFill>
              </a:rPr>
              <a:t>www.geoffbarton.co.uk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00px-Thai_Airways_airline_meal-dinner.JPG.jpeg"/>
          <p:cNvPicPr>
            <a:picLocks noChangeAspect="1"/>
          </p:cNvPicPr>
          <p:nvPr/>
        </p:nvPicPr>
        <p:blipFill>
          <a:blip r:embed="rId2"/>
          <a:srcRect l="6837"/>
          <a:stretch>
            <a:fillRect/>
          </a:stretch>
        </p:blipFill>
        <p:spPr>
          <a:xfrm>
            <a:off x="1676400" y="1087240"/>
            <a:ext cx="5591970" cy="450175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man pat.JP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2954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09-09-24 at 22.00.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464175" cy="5192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4827657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Genuine Partnership</a:t>
            </a:r>
            <a:endParaRPr lang="en-US" sz="4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09-09-24 at 21.41.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38200"/>
            <a:ext cx="5747068" cy="5257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09-09-24 at 21.43.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762000"/>
            <a:ext cx="4876800" cy="498763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516</Words>
  <Application>Microsoft Macintosh PowerPoint</Application>
  <PresentationFormat>On-screen Show (4:3)</PresentationFormat>
  <Paragraphs>105</Paragraphs>
  <Slides>45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Creating &amp; Promoting Excellence through Middle Leadership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Creating &amp; Promoting Excellence through Middle Leadership</vt:lpstr>
    </vt:vector>
  </TitlesOfParts>
  <Company>King Edward VI School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&amp; Promoting Excellence through Middle Leadership</dc:title>
  <dc:creator>Geoff Barton</dc:creator>
  <cp:lastModifiedBy>Geoff Barton</cp:lastModifiedBy>
  <cp:revision>19</cp:revision>
  <dcterms:created xsi:type="dcterms:W3CDTF">2009-10-06T20:34:05Z</dcterms:created>
  <dcterms:modified xsi:type="dcterms:W3CDTF">2009-10-06T20:34:45Z</dcterms:modified>
</cp:coreProperties>
</file>